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9" r:id="rId7"/>
    <p:sldId id="262" r:id="rId8"/>
    <p:sldId id="270" r:id="rId9"/>
    <p:sldId id="263" r:id="rId10"/>
    <p:sldId id="264" r:id="rId11"/>
    <p:sldId id="271" r:id="rId12"/>
    <p:sldId id="265" r:id="rId13"/>
    <p:sldId id="272" r:id="rId14"/>
    <p:sldId id="273" r:id="rId15"/>
    <p:sldId id="275" r:id="rId16"/>
    <p:sldId id="276" r:id="rId17"/>
    <p:sldId id="277" r:id="rId18"/>
    <p:sldId id="281" r:id="rId19"/>
    <p:sldId id="282" r:id="rId20"/>
    <p:sldId id="278" r:id="rId21"/>
    <p:sldId id="279" r:id="rId22"/>
    <p:sldId id="283" r:id="rId23"/>
    <p:sldId id="284" r:id="rId24"/>
    <p:sldId id="285" r:id="rId25"/>
    <p:sldId id="286" r:id="rId26"/>
    <p:sldId id="287" r:id="rId27"/>
    <p:sldId id="288" r:id="rId28"/>
    <p:sldId id="290" r:id="rId29"/>
    <p:sldId id="289" r:id="rId30"/>
    <p:sldId id="291" r:id="rId31"/>
    <p:sldId id="292" r:id="rId32"/>
    <p:sldId id="293" r:id="rId33"/>
    <p:sldId id="303" r:id="rId34"/>
    <p:sldId id="294" r:id="rId35"/>
    <p:sldId id="295" r:id="rId36"/>
    <p:sldId id="304" r:id="rId37"/>
    <p:sldId id="296" r:id="rId38"/>
    <p:sldId id="297" r:id="rId39"/>
    <p:sldId id="298" r:id="rId40"/>
    <p:sldId id="299" r:id="rId41"/>
    <p:sldId id="301" r:id="rId42"/>
    <p:sldId id="300" r:id="rId43"/>
    <p:sldId id="302" r:id="rId44"/>
    <p:sldId id="305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5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C85-B998-5E46-B538-B5A340007C9A}" type="datetimeFigureOut">
              <a:rPr lang="en-US" smtClean="0"/>
              <a:t>13/05/2014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8424-5A2A-4140-9022-07822134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1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C85-B998-5E46-B538-B5A340007C9A}" type="datetimeFigureOut">
              <a:rPr lang="en-US" smtClean="0"/>
              <a:t>13/05/2014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8424-5A2A-4140-9022-07822134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0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C85-B998-5E46-B538-B5A340007C9A}" type="datetimeFigureOut">
              <a:rPr lang="en-US" smtClean="0"/>
              <a:t>13/05/2014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8424-5A2A-4140-9022-07822134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1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C85-B998-5E46-B538-B5A340007C9A}" type="datetimeFigureOut">
              <a:rPr lang="en-US" smtClean="0"/>
              <a:t>13/05/2014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8424-5A2A-4140-9022-07822134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35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C85-B998-5E46-B538-B5A340007C9A}" type="datetimeFigureOut">
              <a:rPr lang="en-US" smtClean="0"/>
              <a:t>13/05/2014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8424-5A2A-4140-9022-07822134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98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C85-B998-5E46-B538-B5A340007C9A}" type="datetimeFigureOut">
              <a:rPr lang="en-US" smtClean="0"/>
              <a:t>13/05/2014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8424-5A2A-4140-9022-07822134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C85-B998-5E46-B538-B5A340007C9A}" type="datetimeFigureOut">
              <a:rPr lang="en-US" smtClean="0"/>
              <a:t>13/05/2014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8424-5A2A-4140-9022-07822134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64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C85-B998-5E46-B538-B5A340007C9A}" type="datetimeFigureOut">
              <a:rPr lang="en-US" smtClean="0"/>
              <a:t>13/05/2014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8424-5A2A-4140-9022-07822134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69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C85-B998-5E46-B538-B5A340007C9A}" type="datetimeFigureOut">
              <a:rPr lang="en-US" smtClean="0"/>
              <a:t>13/05/2014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8424-5A2A-4140-9022-07822134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4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C85-B998-5E46-B538-B5A340007C9A}" type="datetimeFigureOut">
              <a:rPr lang="en-US" smtClean="0"/>
              <a:t>13/05/2014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8424-5A2A-4140-9022-07822134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02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C85-B998-5E46-B538-B5A340007C9A}" type="datetimeFigureOut">
              <a:rPr lang="en-US" smtClean="0"/>
              <a:t>13/05/2014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8424-5A2A-4140-9022-07822134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97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E4C85-B998-5E46-B538-B5A340007C9A}" type="datetimeFigureOut">
              <a:rPr lang="en-US" smtClean="0"/>
              <a:t>13/05/2014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D8424-5A2A-4140-9022-07822134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1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43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643" y="455051"/>
            <a:ext cx="8436428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The past is a foreign land – they do things differently there!</a:t>
            </a:r>
            <a:endParaRPr lang="en-US" dirty="0"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3841392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986"/>
            <a:ext cx="8229600" cy="94462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9221" y="6310829"/>
            <a:ext cx="142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1976: Apple 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33" t="8413" r="10525" b="8413"/>
          <a:stretch/>
        </p:blipFill>
        <p:spPr>
          <a:xfrm>
            <a:off x="-1581571" y="-44311"/>
            <a:ext cx="11273670" cy="7834189"/>
          </a:xfrm>
        </p:spPr>
      </p:pic>
      <p:cxnSp>
        <p:nvCxnSpPr>
          <p:cNvPr id="7" name="Straight Arrow Connector 6"/>
          <p:cNvCxnSpPr/>
          <p:nvPr/>
        </p:nvCxnSpPr>
        <p:spPr>
          <a:xfrm>
            <a:off x="355600" y="1028700"/>
            <a:ext cx="46355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216400" y="1028700"/>
            <a:ext cx="228600" cy="228600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45000" y="1257300"/>
            <a:ext cx="546100" cy="0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3603" y="5208557"/>
            <a:ext cx="4872999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A fork in the road: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1976 – Apple-1 “personal”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96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7" r="437"/>
          <a:stretch/>
        </p:blipFill>
        <p:spPr>
          <a:xfrm>
            <a:off x="-127000" y="-56025"/>
            <a:ext cx="9525000" cy="1281208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986"/>
            <a:ext cx="8229600" cy="94462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5600" y="1028700"/>
            <a:ext cx="46355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216400" y="1028700"/>
            <a:ext cx="228600" cy="228600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45000" y="1257300"/>
            <a:ext cx="546100" cy="0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  <a:cs typeface="Powderfinger Type"/>
              </a:rPr>
              <a:t>The Computing and </a:t>
            </a:r>
            <a:r>
              <a:rPr lang="en-US" sz="3200" dirty="0" err="1" smtClean="0">
                <a:latin typeface="+mn-lt"/>
                <a:cs typeface="Powderfinger Type"/>
              </a:rPr>
              <a:t>Comms</a:t>
            </a:r>
            <a:r>
              <a:rPr lang="en-US" sz="3200" dirty="0" smtClean="0">
                <a:latin typeface="+mn-lt"/>
                <a:cs typeface="Powderfinger Type"/>
              </a:rPr>
              <a:t>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92339" y="5876978"/>
            <a:ext cx="3676157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Wide Area Packet Networks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1982 – </a:t>
            </a:r>
            <a:r>
              <a:rPr lang="en-US" sz="2400" dirty="0" err="1" smtClean="0">
                <a:solidFill>
                  <a:srgbClr val="FFFFFF"/>
                </a:solidFill>
              </a:rPr>
              <a:t>DECnet</a:t>
            </a:r>
            <a:r>
              <a:rPr lang="en-US" sz="2400" dirty="0" smtClean="0">
                <a:solidFill>
                  <a:srgbClr val="FFFFFF"/>
                </a:solidFill>
              </a:rPr>
              <a:t> Phase IV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17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589" b="10589"/>
          <a:stretch>
            <a:fillRect/>
          </a:stretch>
        </p:blipFill>
        <p:spPr>
          <a:xfrm>
            <a:off x="-629366" y="1002631"/>
            <a:ext cx="10039170" cy="5521157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481399"/>
            <a:ext cx="3994303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1984 – Mac - visual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44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20316"/>
            <a:ext cx="11369965" cy="747294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  <a:cs typeface="Powderfinger Type"/>
              </a:rPr>
              <a:t>The Computing and </a:t>
            </a:r>
            <a:r>
              <a:rPr lang="en-US" sz="3200" dirty="0" err="1" smtClean="0">
                <a:latin typeface="+mn-lt"/>
                <a:cs typeface="Powderfinger Type"/>
              </a:rPr>
              <a:t>Comms</a:t>
            </a:r>
            <a:r>
              <a:rPr lang="en-US" sz="3200" dirty="0" smtClean="0">
                <a:latin typeface="+mn-lt"/>
                <a:cs typeface="Powderfinger Type"/>
              </a:rPr>
              <a:t>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053" y="5970557"/>
            <a:ext cx="2287806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1985 – </a:t>
            </a:r>
            <a:r>
              <a:rPr lang="en-US" sz="2400" dirty="0" err="1" smtClean="0">
                <a:solidFill>
                  <a:srgbClr val="FFFFFF"/>
                </a:solidFill>
              </a:rPr>
              <a:t>Appletalk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2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116" y="-1"/>
            <a:ext cx="10607183" cy="798094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  <a:cs typeface="Powderfinger Type"/>
              </a:rPr>
              <a:t>The Computing and </a:t>
            </a:r>
            <a:r>
              <a:rPr lang="en-US" sz="3200" dirty="0" err="1" smtClean="0">
                <a:latin typeface="+mn-lt"/>
                <a:cs typeface="Powderfinger Type"/>
              </a:rPr>
              <a:t>Comms</a:t>
            </a:r>
            <a:r>
              <a:rPr lang="en-US" sz="3200" dirty="0" smtClean="0">
                <a:latin typeface="+mn-lt"/>
                <a:cs typeface="Powderfinger Type"/>
              </a:rPr>
              <a:t>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895" y="5508892"/>
            <a:ext cx="4007527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1988 – TCP/IP and the NSFNET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2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brings us to 1989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(Or thereabouts)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144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4-22 at 12.38.0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6" b="613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268839" y="492656"/>
            <a:ext cx="4486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Somewhere in Japan…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66558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4-22 at 12.38.0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6" b="6136"/>
          <a:stretch>
            <a:fillRect/>
          </a:stretch>
        </p:blipFill>
        <p:spPr/>
      </p:pic>
      <p:sp>
        <p:nvSpPr>
          <p:cNvPr id="3" name="Freeform 2"/>
          <p:cNvSpPr/>
          <p:nvPr/>
        </p:nvSpPr>
        <p:spPr>
          <a:xfrm>
            <a:off x="1436102" y="3116803"/>
            <a:ext cx="1372801" cy="1260680"/>
          </a:xfrm>
          <a:custGeom>
            <a:avLst/>
            <a:gdLst>
              <a:gd name="connsiteX0" fmla="*/ 1168855 w 1372801"/>
              <a:gd name="connsiteY0" fmla="*/ 721267 h 1260680"/>
              <a:gd name="connsiteX1" fmla="*/ 1066881 w 1372801"/>
              <a:gd name="connsiteY1" fmla="*/ 90859 h 1260680"/>
              <a:gd name="connsiteX2" fmla="*/ 176932 w 1372801"/>
              <a:gd name="connsiteY2" fmla="*/ 81588 h 1260680"/>
              <a:gd name="connsiteX3" fmla="*/ 28607 w 1372801"/>
              <a:gd name="connsiteY3" fmla="*/ 823244 h 1260680"/>
              <a:gd name="connsiteX4" fmla="*/ 557014 w 1372801"/>
              <a:gd name="connsiteY4" fmla="*/ 1258967 h 1260680"/>
              <a:gd name="connsiteX5" fmla="*/ 1029800 w 1372801"/>
              <a:gd name="connsiteY5" fmla="*/ 962305 h 1260680"/>
              <a:gd name="connsiteX6" fmla="*/ 1372801 w 1372801"/>
              <a:gd name="connsiteY6" fmla="*/ 647101 h 126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2801" h="1260680">
                <a:moveTo>
                  <a:pt x="1168855" y="721267"/>
                </a:moveTo>
                <a:cubicBezTo>
                  <a:pt x="1200528" y="459369"/>
                  <a:pt x="1232202" y="197472"/>
                  <a:pt x="1066881" y="90859"/>
                </a:cubicBezTo>
                <a:cubicBezTo>
                  <a:pt x="901560" y="-15754"/>
                  <a:pt x="349978" y="-40476"/>
                  <a:pt x="176932" y="81588"/>
                </a:cubicBezTo>
                <a:cubicBezTo>
                  <a:pt x="3886" y="203652"/>
                  <a:pt x="-34740" y="627014"/>
                  <a:pt x="28607" y="823244"/>
                </a:cubicBezTo>
                <a:cubicBezTo>
                  <a:pt x="91954" y="1019474"/>
                  <a:pt x="390149" y="1235790"/>
                  <a:pt x="557014" y="1258967"/>
                </a:cubicBezTo>
                <a:cubicBezTo>
                  <a:pt x="723879" y="1282144"/>
                  <a:pt x="893836" y="1064283"/>
                  <a:pt x="1029800" y="962305"/>
                </a:cubicBezTo>
                <a:cubicBezTo>
                  <a:pt x="1165764" y="860327"/>
                  <a:pt x="1372801" y="647101"/>
                  <a:pt x="1372801" y="647101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8839" y="492656"/>
            <a:ext cx="3863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 few familiar faces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88781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4-22 at 12.38.0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6" b="6136"/>
          <a:stretch>
            <a:fillRect/>
          </a:stretch>
        </p:blipFill>
        <p:spPr/>
      </p:pic>
      <p:sp>
        <p:nvSpPr>
          <p:cNvPr id="2" name="Freeform 1"/>
          <p:cNvSpPr/>
          <p:nvPr/>
        </p:nvSpPr>
        <p:spPr>
          <a:xfrm>
            <a:off x="4610742" y="2074947"/>
            <a:ext cx="810001" cy="1123444"/>
          </a:xfrm>
          <a:custGeom>
            <a:avLst/>
            <a:gdLst>
              <a:gd name="connsiteX0" fmla="*/ 506468 w 810001"/>
              <a:gd name="connsiteY0" fmla="*/ 1002925 h 1123444"/>
              <a:gd name="connsiteX1" fmla="*/ 803118 w 810001"/>
              <a:gd name="connsiteY1" fmla="*/ 595014 h 1123444"/>
              <a:gd name="connsiteX2" fmla="*/ 664063 w 810001"/>
              <a:gd name="connsiteY2" fmla="*/ 94397 h 1123444"/>
              <a:gd name="connsiteX3" fmla="*/ 107845 w 810001"/>
              <a:gd name="connsiteY3" fmla="*/ 38772 h 1123444"/>
              <a:gd name="connsiteX4" fmla="*/ 33682 w 810001"/>
              <a:gd name="connsiteY4" fmla="*/ 530120 h 1123444"/>
              <a:gd name="connsiteX5" fmla="*/ 506468 w 810001"/>
              <a:gd name="connsiteY5" fmla="*/ 1123444 h 112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0001" h="1123444">
                <a:moveTo>
                  <a:pt x="506468" y="1002925"/>
                </a:moveTo>
                <a:cubicBezTo>
                  <a:pt x="641660" y="874680"/>
                  <a:pt x="776852" y="746435"/>
                  <a:pt x="803118" y="595014"/>
                </a:cubicBezTo>
                <a:cubicBezTo>
                  <a:pt x="829384" y="443593"/>
                  <a:pt x="779942" y="187104"/>
                  <a:pt x="664063" y="94397"/>
                </a:cubicBezTo>
                <a:cubicBezTo>
                  <a:pt x="548184" y="1690"/>
                  <a:pt x="212908" y="-33848"/>
                  <a:pt x="107845" y="38772"/>
                </a:cubicBezTo>
                <a:cubicBezTo>
                  <a:pt x="2782" y="111392"/>
                  <a:pt x="-32755" y="349341"/>
                  <a:pt x="33682" y="530120"/>
                </a:cubicBezTo>
                <a:cubicBezTo>
                  <a:pt x="100119" y="710899"/>
                  <a:pt x="506468" y="1123444"/>
                  <a:pt x="506468" y="112344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8839" y="492656"/>
            <a:ext cx="3863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 few familiar faces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5084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4-22 at 12.38.0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6" b="6136"/>
          <a:stretch>
            <a:fillRect/>
          </a:stretch>
        </p:blipFill>
        <p:spPr/>
      </p:pic>
      <p:sp>
        <p:nvSpPr>
          <p:cNvPr id="5" name="Freeform 4"/>
          <p:cNvSpPr/>
          <p:nvPr/>
        </p:nvSpPr>
        <p:spPr>
          <a:xfrm>
            <a:off x="3209227" y="2109994"/>
            <a:ext cx="1008763" cy="1125480"/>
          </a:xfrm>
          <a:custGeom>
            <a:avLst/>
            <a:gdLst>
              <a:gd name="connsiteX0" fmla="*/ 739924 w 1008763"/>
              <a:gd name="connsiteY0" fmla="*/ 1125480 h 1125480"/>
              <a:gd name="connsiteX1" fmla="*/ 980952 w 1008763"/>
              <a:gd name="connsiteY1" fmla="*/ 198410 h 1125480"/>
              <a:gd name="connsiteX2" fmla="*/ 610140 w 1008763"/>
              <a:gd name="connsiteY2" fmla="*/ 22267 h 1125480"/>
              <a:gd name="connsiteX3" fmla="*/ 63192 w 1008763"/>
              <a:gd name="connsiteY3" fmla="*/ 77891 h 1125480"/>
              <a:gd name="connsiteX4" fmla="*/ 44651 w 1008763"/>
              <a:gd name="connsiteY4" fmla="*/ 699028 h 1125480"/>
              <a:gd name="connsiteX5" fmla="*/ 359842 w 1008763"/>
              <a:gd name="connsiteY5" fmla="*/ 1014232 h 1125480"/>
              <a:gd name="connsiteX6" fmla="*/ 786276 w 1008763"/>
              <a:gd name="connsiteY6" fmla="*/ 893713 h 1125480"/>
              <a:gd name="connsiteX7" fmla="*/ 1008763 w 1008763"/>
              <a:gd name="connsiteY7" fmla="*/ 615592 h 112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763" h="1125480">
                <a:moveTo>
                  <a:pt x="739924" y="1125480"/>
                </a:moveTo>
                <a:cubicBezTo>
                  <a:pt x="871253" y="753879"/>
                  <a:pt x="1002583" y="382279"/>
                  <a:pt x="980952" y="198410"/>
                </a:cubicBezTo>
                <a:cubicBezTo>
                  <a:pt x="959321" y="14541"/>
                  <a:pt x="763100" y="42353"/>
                  <a:pt x="610140" y="22267"/>
                </a:cubicBezTo>
                <a:cubicBezTo>
                  <a:pt x="457180" y="2181"/>
                  <a:pt x="157440" y="-34902"/>
                  <a:pt x="63192" y="77891"/>
                </a:cubicBezTo>
                <a:cubicBezTo>
                  <a:pt x="-31056" y="190684"/>
                  <a:pt x="-4791" y="542971"/>
                  <a:pt x="44651" y="699028"/>
                </a:cubicBezTo>
                <a:cubicBezTo>
                  <a:pt x="94093" y="855085"/>
                  <a:pt x="236238" y="981784"/>
                  <a:pt x="359842" y="1014232"/>
                </a:cubicBezTo>
                <a:cubicBezTo>
                  <a:pt x="483446" y="1046679"/>
                  <a:pt x="678122" y="960153"/>
                  <a:pt x="786276" y="893713"/>
                </a:cubicBezTo>
                <a:cubicBezTo>
                  <a:pt x="894430" y="827273"/>
                  <a:pt x="1008763" y="615592"/>
                  <a:pt x="1008763" y="61559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8839" y="492656"/>
            <a:ext cx="3863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 few familiar faces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81878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45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474" y="5761789"/>
            <a:ext cx="3714215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1843</a:t>
            </a:r>
            <a:r>
              <a:rPr lang="en-US" dirty="0" smtClean="0">
                <a:solidFill>
                  <a:srgbClr val="FFFFFF"/>
                </a:solidFill>
              </a:rPr>
              <a:t> – Palmer’s Patented Slide Rule</a:t>
            </a:r>
          </a:p>
        </p:txBody>
      </p:sp>
    </p:spTree>
    <p:extLst>
      <p:ext uri="{BB962C8B-B14F-4D97-AF65-F5344CB8AC3E}">
        <p14:creationId xmlns:p14="http://schemas.microsoft.com/office/powerpoint/2010/main" val="520376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/>
              <a:t>Fashions have changed since then (thank god!)</a:t>
            </a:r>
            <a:endParaRPr lang="en-US" sz="2800" dirty="0"/>
          </a:p>
        </p:txBody>
      </p:sp>
      <p:pic>
        <p:nvPicPr>
          <p:cNvPr id="4" name="Content Placeholder 3" descr="Screen Shot 2014-04-22 at 12.39.5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9" b="7929"/>
          <a:stretch>
            <a:fillRect/>
          </a:stretch>
        </p:blipFill>
        <p:spPr/>
      </p:pic>
      <p:sp>
        <p:nvSpPr>
          <p:cNvPr id="5" name="Freeform 4"/>
          <p:cNvSpPr/>
          <p:nvPr/>
        </p:nvSpPr>
        <p:spPr>
          <a:xfrm>
            <a:off x="5641105" y="4544620"/>
            <a:ext cx="2813416" cy="1703144"/>
          </a:xfrm>
          <a:custGeom>
            <a:avLst/>
            <a:gdLst>
              <a:gd name="connsiteX0" fmla="*/ 2368441 w 2813416"/>
              <a:gd name="connsiteY0" fmla="*/ 1490605 h 1703144"/>
              <a:gd name="connsiteX1" fmla="*/ 2488955 w 2813416"/>
              <a:gd name="connsiteY1" fmla="*/ 609889 h 1703144"/>
              <a:gd name="connsiteX2" fmla="*/ 560731 w 2813416"/>
              <a:gd name="connsiteY2" fmla="*/ 7293 h 1703144"/>
              <a:gd name="connsiteX3" fmla="*/ 32323 w 2813416"/>
              <a:gd name="connsiteY3" fmla="*/ 1017800 h 1703144"/>
              <a:gd name="connsiteX4" fmla="*/ 1302356 w 2813416"/>
              <a:gd name="connsiteY4" fmla="*/ 1657478 h 1703144"/>
              <a:gd name="connsiteX5" fmla="*/ 2535307 w 2813416"/>
              <a:gd name="connsiteY5" fmla="*/ 1611125 h 1703144"/>
              <a:gd name="connsiteX6" fmla="*/ 2813416 w 2813416"/>
              <a:gd name="connsiteY6" fmla="*/ 1286650 h 170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3416" h="1703144">
                <a:moveTo>
                  <a:pt x="2368441" y="1490605"/>
                </a:moveTo>
                <a:cubicBezTo>
                  <a:pt x="2579340" y="1173856"/>
                  <a:pt x="2790240" y="857108"/>
                  <a:pt x="2488955" y="609889"/>
                </a:cubicBezTo>
                <a:cubicBezTo>
                  <a:pt x="2187670" y="362670"/>
                  <a:pt x="970170" y="-60692"/>
                  <a:pt x="560731" y="7293"/>
                </a:cubicBezTo>
                <a:cubicBezTo>
                  <a:pt x="151292" y="75278"/>
                  <a:pt x="-91281" y="742769"/>
                  <a:pt x="32323" y="1017800"/>
                </a:cubicBezTo>
                <a:cubicBezTo>
                  <a:pt x="155927" y="1292831"/>
                  <a:pt x="885192" y="1558591"/>
                  <a:pt x="1302356" y="1657478"/>
                </a:cubicBezTo>
                <a:cubicBezTo>
                  <a:pt x="1719520" y="1756365"/>
                  <a:pt x="2283464" y="1672930"/>
                  <a:pt x="2535307" y="1611125"/>
                </a:cubicBezTo>
                <a:cubicBezTo>
                  <a:pt x="2787150" y="1549320"/>
                  <a:pt x="2813416" y="1286650"/>
                  <a:pt x="2813416" y="128665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71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were we talking about then?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278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17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68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97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08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35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64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14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02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45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688" y="6223454"/>
            <a:ext cx="3637346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1837</a:t>
            </a:r>
            <a:r>
              <a:rPr lang="en-US" dirty="0" smtClean="0">
                <a:solidFill>
                  <a:srgbClr val="FFFFFF"/>
                </a:solidFill>
              </a:rPr>
              <a:t> – Babbage’s Analytical Engine</a:t>
            </a:r>
          </a:p>
        </p:txBody>
      </p:sp>
    </p:spTree>
    <p:extLst>
      <p:ext uri="{BB962C8B-B14F-4D97-AF65-F5344CB8AC3E}">
        <p14:creationId xmlns:p14="http://schemas.microsoft.com/office/powerpoint/2010/main" val="740702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77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38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92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86" y="274638"/>
            <a:ext cx="891721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We had high hopes for the Internet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740" t="4387" r="4740" b="3991"/>
          <a:stretch/>
        </p:blipFill>
        <p:spPr>
          <a:xfrm>
            <a:off x="457200" y="1417639"/>
            <a:ext cx="8229600" cy="5331504"/>
          </a:xfrm>
        </p:spPr>
      </p:pic>
    </p:spTree>
    <p:extLst>
      <p:ext uri="{BB962C8B-B14F-4D97-AF65-F5344CB8AC3E}">
        <p14:creationId xmlns:p14="http://schemas.microsoft.com/office/powerpoint/2010/main" val="228286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we were a lot younger then</a:t>
            </a:r>
            <a:endParaRPr lang="en-US" dirty="0"/>
          </a:p>
        </p:txBody>
      </p:sp>
      <p:pic>
        <p:nvPicPr>
          <p:cNvPr id="4" name="Content Placeholder 3" descr="Screen Shot 2014-05-05 at 3.03.3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r="168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923643" y="6219121"/>
            <a:ext cx="303804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Photo Credit: Aimee Ray https</a:t>
            </a:r>
            <a:r>
              <a:rPr lang="en-US" sz="700" dirty="0"/>
              <a:t>://</a:t>
            </a:r>
            <a:r>
              <a:rPr lang="en-US" sz="700" dirty="0" err="1"/>
              <a:t>www.flickr.com</a:t>
            </a:r>
            <a:r>
              <a:rPr lang="en-US" sz="700" dirty="0"/>
              <a:t>/photos/</a:t>
            </a:r>
            <a:r>
              <a:rPr lang="en-US" sz="700" dirty="0" err="1"/>
              <a:t>merwing</a:t>
            </a:r>
            <a:r>
              <a:rPr lang="en-US" sz="700" dirty="0"/>
              <a:t>/516164481</a:t>
            </a:r>
          </a:p>
        </p:txBody>
      </p:sp>
    </p:spTree>
    <p:extLst>
      <p:ext uri="{BB962C8B-B14F-4D97-AF65-F5344CB8AC3E}">
        <p14:creationId xmlns:p14="http://schemas.microsoft.com/office/powerpoint/2010/main" val="770439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we were the underdog</a:t>
            </a:r>
            <a:endParaRPr lang="en-US" dirty="0"/>
          </a:p>
        </p:txBody>
      </p:sp>
      <p:pic>
        <p:nvPicPr>
          <p:cNvPr id="6" name="Picture 5" descr="Screen Shot 2014-05-05 at 3.06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229" y="1196521"/>
            <a:ext cx="3073400" cy="5499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84561" y="6645480"/>
            <a:ext cx="3092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Photo Credit: https</a:t>
            </a:r>
            <a:r>
              <a:rPr lang="en-US" sz="800" dirty="0"/>
              <a:t>://</a:t>
            </a:r>
            <a:r>
              <a:rPr lang="en-US" sz="800" dirty="0" err="1"/>
              <a:t>www.flickr.com</a:t>
            </a:r>
            <a:r>
              <a:rPr lang="en-US" sz="800" dirty="0"/>
              <a:t>/photos/</a:t>
            </a:r>
            <a:r>
              <a:rPr lang="en-US" sz="800" dirty="0" err="1"/>
              <a:t>barrielynn</a:t>
            </a:r>
            <a:r>
              <a:rPr lang="en-US" sz="800" dirty="0"/>
              <a:t>/1817195121</a:t>
            </a:r>
          </a:p>
        </p:txBody>
      </p:sp>
    </p:spTree>
    <p:extLst>
      <p:ext uri="{BB962C8B-B14F-4D97-AF65-F5344CB8AC3E}">
        <p14:creationId xmlns:p14="http://schemas.microsoft.com/office/powerpoint/2010/main" val="22074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are different 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811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are different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142" y="2703286"/>
            <a:ext cx="5112657" cy="3422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We won</a:t>
            </a:r>
          </a:p>
          <a:p>
            <a:pPr marL="0" indent="0">
              <a:buNone/>
            </a:pPr>
            <a:r>
              <a:rPr lang="en-US" sz="2800" dirty="0" smtClean="0"/>
              <a:t>	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45236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are different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We won:</a:t>
            </a:r>
          </a:p>
          <a:p>
            <a:pPr marL="0" indent="0">
              <a:buNone/>
            </a:pPr>
            <a:r>
              <a:rPr lang="en-US" sz="2800" dirty="0" smtClean="0"/>
              <a:t>	We won the protocol wars with OSI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We won the voice wars with telephony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We’re winning the content wars with television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	Computers and the Internet are now everywhere…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55493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Recording </a:t>
            </a:r>
            <a:r>
              <a:rPr lang="en-US" b="1" dirty="0" smtClean="0"/>
              <a:t>everything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" y="2855686"/>
            <a:ext cx="4306207" cy="281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320" y="2465614"/>
            <a:ext cx="5140779" cy="34271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4392" y="575978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67364" y="59444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91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21" y="-1229480"/>
            <a:ext cx="9420955" cy="1256127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3762" y="6198456"/>
            <a:ext cx="2836196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1943</a:t>
            </a:r>
            <a:r>
              <a:rPr lang="en-US" dirty="0" smtClean="0">
                <a:solidFill>
                  <a:srgbClr val="FFFFFF"/>
                </a:solidFill>
              </a:rPr>
              <a:t> – Colossus Computer</a:t>
            </a:r>
          </a:p>
        </p:txBody>
      </p:sp>
    </p:spTree>
    <p:extLst>
      <p:ext uri="{BB962C8B-B14F-4D97-AF65-F5344CB8AC3E}">
        <p14:creationId xmlns:p14="http://schemas.microsoft.com/office/powerpoint/2010/main" val="390545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558" y="14877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Always with us</a:t>
            </a:r>
            <a:endParaRPr lang="en-US" dirty="0"/>
          </a:p>
        </p:txBody>
      </p:sp>
      <p:pic>
        <p:nvPicPr>
          <p:cNvPr id="5" name="Picture 4" descr="Screen Shot 2014-05-05 at 3.27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00" y="3710219"/>
            <a:ext cx="4295328" cy="3138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4061"/>
            <a:ext cx="5515429" cy="31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417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441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All the time</a:t>
            </a:r>
            <a:endParaRPr lang="en-US" dirty="0"/>
          </a:p>
        </p:txBody>
      </p:sp>
      <p:pic>
        <p:nvPicPr>
          <p:cNvPr id="4" name="Picture 3" descr="Screen Shot 2014-05-05 at 3.31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1931341"/>
            <a:ext cx="6159500" cy="4322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5786" y="6585857"/>
            <a:ext cx="37910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Credit: Adam Goode: https://</a:t>
            </a:r>
            <a:r>
              <a:rPr lang="en-US" sz="800" dirty="0" err="1"/>
              <a:t>www.flickr.com</a:t>
            </a:r>
            <a:r>
              <a:rPr lang="en-US" sz="800" dirty="0"/>
              <a:t>/photos/</a:t>
            </a:r>
            <a:r>
              <a:rPr lang="en-US" sz="800" dirty="0" err="1"/>
              <a:t>explosivebolts</a:t>
            </a:r>
            <a:r>
              <a:rPr lang="en-US" sz="800" dirty="0"/>
              <a:t>/60622410/</a:t>
            </a:r>
          </a:p>
        </p:txBody>
      </p:sp>
    </p:spTree>
    <p:extLst>
      <p:ext uri="{BB962C8B-B14F-4D97-AF65-F5344CB8AC3E}">
        <p14:creationId xmlns:p14="http://schemas.microsoft.com/office/powerpoint/2010/main" val="24854244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it sure looks like…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519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</a:t>
            </a:r>
            <a:r>
              <a:rPr lang="en-US" smtClean="0"/>
              <a:t>it sure looks </a:t>
            </a:r>
            <a:r>
              <a:rPr lang="en-US" dirty="0" smtClean="0"/>
              <a:t>like…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571" y="3664857"/>
            <a:ext cx="6957786" cy="10613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WE are now the problem!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723222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ies-banks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932" y="6585088"/>
            <a:ext cx="12146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Street Art: </a:t>
            </a:r>
            <a:r>
              <a:rPr lang="en-US" sz="1050" dirty="0" err="1" smtClean="0">
                <a:solidFill>
                  <a:schemeClr val="bg1"/>
                </a:solidFill>
              </a:rPr>
              <a:t>Banksy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9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5994" y="0"/>
            <a:ext cx="12483784" cy="8254415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474" y="5761789"/>
            <a:ext cx="3653351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1946</a:t>
            </a:r>
            <a:r>
              <a:rPr lang="en-US" dirty="0" smtClean="0">
                <a:solidFill>
                  <a:srgbClr val="FFFFFF"/>
                </a:solidFill>
              </a:rPr>
              <a:t> – </a:t>
            </a:r>
            <a:r>
              <a:rPr lang="en-US" dirty="0" err="1" smtClean="0">
                <a:solidFill>
                  <a:srgbClr val="FFFFFF"/>
                </a:solidFill>
              </a:rPr>
              <a:t>Eniac</a:t>
            </a:r>
            <a:r>
              <a:rPr lang="en-US" dirty="0" smtClean="0">
                <a:solidFill>
                  <a:srgbClr val="FFFFFF"/>
                </a:solidFill>
              </a:rPr>
              <a:t> – a numeric calculator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13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cs typeface="Powderfinger Type"/>
              </a:rPr>
              <a:t>The Computing and </a:t>
            </a:r>
            <a:r>
              <a:rPr lang="en-US" sz="3200" dirty="0" err="1" smtClean="0">
                <a:latin typeface="+mn-lt"/>
                <a:cs typeface="Powderfinger Type"/>
              </a:rPr>
              <a:t>Comms</a:t>
            </a:r>
            <a:r>
              <a:rPr lang="en-US" sz="3200" dirty="0" smtClean="0">
                <a:latin typeface="+mn-lt"/>
                <a:cs typeface="Powderfinger Type"/>
              </a:rPr>
              <a:t>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15263" y="2914316"/>
            <a:ext cx="2314456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1947</a:t>
            </a:r>
            <a:r>
              <a:rPr lang="en-US" dirty="0" smtClean="0">
                <a:solidFill>
                  <a:srgbClr val="FFFFFF"/>
                </a:solidFill>
              </a:rPr>
              <a:t>– The Transistor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15" y="1813881"/>
            <a:ext cx="4521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0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9221" y="6310829"/>
            <a:ext cx="155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1964: IBM 360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2118177" y="0"/>
            <a:ext cx="12883199" cy="708526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" y="1730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5046" y="5849164"/>
            <a:ext cx="4071172" cy="461665"/>
          </a:xfrm>
          <a:prstGeom prst="rect">
            <a:avLst/>
          </a:prstGeom>
          <a:solidFill>
            <a:srgbClr val="C23429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1964</a:t>
            </a:r>
            <a:r>
              <a:rPr lang="en-US" dirty="0" smtClean="0">
                <a:solidFill>
                  <a:srgbClr val="FFFFFF"/>
                </a:solidFill>
              </a:rPr>
              <a:t>  IBM 360 – commercial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1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" y="1730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cs typeface="Powderfinger Type"/>
              </a:rPr>
              <a:t>The Computing and </a:t>
            </a:r>
            <a:r>
              <a:rPr lang="en-US" sz="3200" dirty="0" err="1" smtClean="0">
                <a:latin typeface="+mn-lt"/>
                <a:cs typeface="Powderfinger Type"/>
              </a:rPr>
              <a:t>Comms</a:t>
            </a:r>
            <a:r>
              <a:rPr lang="en-US" sz="3200" dirty="0" smtClean="0">
                <a:latin typeface="+mn-lt"/>
                <a:cs typeface="Powderfinger Type"/>
              </a:rPr>
              <a:t>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5046" y="5849164"/>
            <a:ext cx="1736373" cy="461665"/>
          </a:xfrm>
          <a:prstGeom prst="rect">
            <a:avLst/>
          </a:prstGeom>
          <a:solidFill>
            <a:srgbClr val="C23429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1976</a:t>
            </a:r>
            <a:r>
              <a:rPr lang="en-US" dirty="0" smtClean="0">
                <a:solidFill>
                  <a:srgbClr val="FFFFFF"/>
                </a:solidFill>
              </a:rPr>
              <a:t>  Ethernet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9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20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2662897" y="-26736"/>
            <a:ext cx="12469964" cy="6858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355600" y="1028700"/>
            <a:ext cx="46355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5046" y="5849164"/>
            <a:ext cx="3592826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1976</a:t>
            </a:r>
            <a:r>
              <a:rPr lang="en-US" dirty="0" smtClean="0">
                <a:solidFill>
                  <a:srgbClr val="FFFFFF"/>
                </a:solidFill>
              </a:rPr>
              <a:t>  CRAY-1 – “super”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5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</TotalTime>
  <Words>337</Words>
  <Application>Microsoft Macintosh PowerPoint</Application>
  <PresentationFormat>On-screen Show (4:3)</PresentationFormat>
  <Paragraphs>68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The past is a foreign land – they do things differently there!</vt:lpstr>
      <vt:lpstr>The Computing Evolutionary Path</vt:lpstr>
      <vt:lpstr>The Computing Evolutionary Path</vt:lpstr>
      <vt:lpstr>The Computing Evolutionary Path</vt:lpstr>
      <vt:lpstr>The Computing Evolutionary Path</vt:lpstr>
      <vt:lpstr>The Computing and Comms Evolutionary Path</vt:lpstr>
      <vt:lpstr>The Computing Evolutionary Path</vt:lpstr>
      <vt:lpstr>The Computing and Comms Evolutionary Path</vt:lpstr>
      <vt:lpstr>The Computing Evolutionary Path</vt:lpstr>
      <vt:lpstr>The Computing Evolutionary Path</vt:lpstr>
      <vt:lpstr>The Computing Evolutionary Path</vt:lpstr>
      <vt:lpstr>PowerPoint Presentation</vt:lpstr>
      <vt:lpstr>PowerPoint Presentation</vt:lpstr>
      <vt:lpstr>PowerPoint Presentation</vt:lpstr>
      <vt:lpstr>Which brings us to 1989</vt:lpstr>
      <vt:lpstr>PowerPoint Presentation</vt:lpstr>
      <vt:lpstr>PowerPoint Presentation</vt:lpstr>
      <vt:lpstr>PowerPoint Presentation</vt:lpstr>
      <vt:lpstr>PowerPoint Presentation</vt:lpstr>
      <vt:lpstr>Fashions have changed since then (thank god!)</vt:lpstr>
      <vt:lpstr>What were we talking about then?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had high hopes for the Internet</vt:lpstr>
      <vt:lpstr>But we were a lot younger then</vt:lpstr>
      <vt:lpstr>And we were the underdog</vt:lpstr>
      <vt:lpstr>Things are different now</vt:lpstr>
      <vt:lpstr>Things are different now</vt:lpstr>
      <vt:lpstr>Things are different now</vt:lpstr>
      <vt:lpstr>PowerPoint Presentation</vt:lpstr>
      <vt:lpstr>PowerPoint Presentation</vt:lpstr>
      <vt:lpstr>PowerPoint Presentation</vt:lpstr>
      <vt:lpstr>And it sure looks like…</vt:lpstr>
      <vt:lpstr>And it sure looks like…</vt:lpstr>
      <vt:lpstr>PowerPoint Presentation</vt:lpstr>
    </vt:vector>
  </TitlesOfParts>
  <Company>APNIC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past is a foreign land – they do things differently there!</dc:title>
  <dc:creator>Geoff Huston</dc:creator>
  <cp:lastModifiedBy>Geoff Huston</cp:lastModifiedBy>
  <cp:revision>15</cp:revision>
  <dcterms:created xsi:type="dcterms:W3CDTF">2014-04-18T06:04:13Z</dcterms:created>
  <dcterms:modified xsi:type="dcterms:W3CDTF">2014-05-13T09:00:32Z</dcterms:modified>
</cp:coreProperties>
</file>